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88" r:id="rId6"/>
    <p:sldId id="289" r:id="rId7"/>
    <p:sldId id="290" r:id="rId8"/>
    <p:sldId id="292" r:id="rId9"/>
    <p:sldId id="291" r:id="rId10"/>
    <p:sldId id="287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7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15" autoAdjust="0"/>
    <p:restoredTop sz="94660"/>
  </p:normalViewPr>
  <p:slideViewPr>
    <p:cSldViewPr>
      <p:cViewPr varScale="1">
        <p:scale>
          <a:sx n="78" d="100"/>
          <a:sy n="78" d="100"/>
        </p:scale>
        <p:origin x="-9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1" descr="0a2593d5aecb6c9f73c271022f690620.pn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611188" y="765175"/>
            <a:ext cx="532923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6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6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Отчет</a:t>
            </a:r>
            <a:r>
              <a:rPr lang="uk-UA" sz="6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3200" b="1" dirty="0">
                <a:latin typeface="Monotype Corsiva" pitchFamily="66" charset="0"/>
                <a:cs typeface="Times New Roman" pitchFamily="18" charset="0"/>
              </a:rPr>
              <a:t>о  </a:t>
            </a:r>
            <a:r>
              <a:rPr lang="uk-UA" sz="3200" b="1" dirty="0" err="1">
                <a:latin typeface="Monotype Corsiva" pitchFamily="66" charset="0"/>
                <a:cs typeface="Times New Roman" pitchFamily="18" charset="0"/>
              </a:rPr>
              <a:t>работе</a:t>
            </a:r>
            <a:r>
              <a:rPr lang="uk-UA" sz="3200" b="1" dirty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3200" b="1" dirty="0" err="1">
                <a:latin typeface="Monotype Corsiva" pitchFamily="66" charset="0"/>
                <a:cs typeface="Times New Roman" pitchFamily="18" charset="0"/>
              </a:rPr>
              <a:t>пришкольного</a:t>
            </a:r>
            <a:r>
              <a:rPr lang="uk-UA" sz="3200" b="1" dirty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Monotype Corsiva" pitchFamily="66" charset="0"/>
                <a:cs typeface="Times New Roman" pitchFamily="18" charset="0"/>
              </a:rPr>
              <a:t>оздоровительного</a:t>
            </a:r>
            <a:r>
              <a:rPr lang="uk-UA" sz="3200" b="1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3200" b="1" dirty="0" err="1">
                <a:latin typeface="Monotype Corsiva" pitchFamily="66" charset="0"/>
                <a:cs typeface="Times New Roman" pitchFamily="18" charset="0"/>
              </a:rPr>
              <a:t>летнего</a:t>
            </a:r>
            <a:r>
              <a:rPr lang="uk-UA" sz="3200" b="1" dirty="0"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uk-UA" sz="3200" b="1" dirty="0" err="1" smtClean="0">
                <a:latin typeface="Monotype Corsiva" pitchFamily="66" charset="0"/>
                <a:cs typeface="Times New Roman" pitchFamily="18" charset="0"/>
              </a:rPr>
              <a:t>лагеря</a:t>
            </a:r>
            <a:endParaRPr lang="uk-UA" sz="3200" b="1" dirty="0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uk-UA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5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Гульбакча</a:t>
            </a:r>
            <a:r>
              <a:rPr lang="uk-UA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при МБОУ “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Гимназия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№2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им.М.Вахитова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ЛЕТО - 2021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58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48108430_1251538266_000224_det.pn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10140950" cy="69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971550" y="404813"/>
            <a:ext cx="6264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latin typeface="Monotype Corsiva" pitchFamily="66" charset="0"/>
              </a:rPr>
              <a:t>  </a:t>
            </a:r>
            <a:endParaRPr lang="ru-RU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38" y="435230"/>
            <a:ext cx="5472113" cy="32316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dirty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И вот наступил долгожданный день. </a:t>
            </a:r>
            <a:endParaRPr lang="ru-RU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dirty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Солнечным лучиком прилетело и к нам лето. Весёлые детские голоски наполнили радостным щебетанием пришкольный лагерь </a:t>
            </a: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Гульбакча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»</a:t>
            </a:r>
            <a:r>
              <a:rPr lang="ru-RU" dirty="0" smtClean="0">
                <a:latin typeface="Monotype Corsiva" pitchFamily="66" charset="0"/>
                <a:cs typeface="Calibri" pitchFamily="34" charset="0"/>
              </a:rPr>
              <a:t>. </a:t>
            </a:r>
            <a:endParaRPr lang="ru-RU" dirty="0"/>
          </a:p>
          <a:p>
            <a:pPr eaLnBrk="0" hangingPunct="0"/>
            <a:r>
              <a:rPr lang="ru-RU" dirty="0">
                <a:latin typeface="Monotype Corsiva" pitchFamily="66" charset="0"/>
                <a:cs typeface="Calibri" pitchFamily="34" charset="0"/>
              </a:rPr>
              <a:t>     Началась интересная лагерная жизнь. Каждый день лагерной смены начинался встречей детей с воспитателями.</a:t>
            </a:r>
            <a:endParaRPr lang="ru-RU" dirty="0"/>
          </a:p>
          <a:p>
            <a:pPr eaLnBrk="0" hangingPunct="0"/>
            <a:r>
              <a:rPr lang="ru-RU" dirty="0">
                <a:latin typeface="Monotype Corsiva" pitchFamily="66" charset="0"/>
                <a:cs typeface="Calibri" pitchFamily="34" charset="0"/>
              </a:rPr>
              <a:t>      А утренняя зарядка под музыку давала детям заряд бодрости и энергии на целый день. Затем все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линейке</a:t>
            </a:r>
            <a:r>
              <a:rPr lang="ru-RU" dirty="0">
                <a:latin typeface="Monotype Corsiva" pitchFamily="66" charset="0"/>
                <a:cs typeface="Calibri" pitchFamily="34" charset="0"/>
              </a:rPr>
              <a:t> знакомились планом на день. </a:t>
            </a:r>
            <a:endParaRPr lang="ru-RU" dirty="0"/>
          </a:p>
          <a:p>
            <a:pPr eaLnBrk="0" hangingPunct="0"/>
            <a:endParaRPr lang="ru-RU" sz="2400" dirty="0"/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0" y="74613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9465" name="Picture 9" descr="P62007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997200"/>
            <a:ext cx="3338513" cy="2736850"/>
          </a:xfrm>
          <a:prstGeom prst="rect">
            <a:avLst/>
          </a:prstGeom>
          <a:noFill/>
        </p:spPr>
      </p:pic>
      <p:pic>
        <p:nvPicPr>
          <p:cNvPr id="19466" name="Picture 10" descr="P6100356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972800" y="-8229600"/>
            <a:ext cx="1587" cy="1587"/>
          </a:xfrm>
          <a:prstGeom prst="rect">
            <a:avLst/>
          </a:prstGeom>
          <a:noFill/>
        </p:spPr>
      </p:pic>
      <p:pic>
        <p:nvPicPr>
          <p:cNvPr id="19467" name="Picture 11" descr="P610035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260648"/>
            <a:ext cx="3348037" cy="23764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602128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Triangle">
              <a:avLst/>
            </a:prstTxWarp>
            <a:spAutoFit/>
          </a:bodyPr>
          <a:lstStyle/>
          <a:p>
            <a:pPr algn="ctr"/>
            <a:r>
              <a:rPr lang="ru-RU" sz="36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Каждый день зарядка и линейка</a:t>
            </a:r>
            <a:endParaRPr lang="ru-RU" sz="3600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4782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день –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Открытие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лагеря»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әнме, лагерь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035956"/>
            <a:ext cx="3635896" cy="27269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1057"/>
            <a:ext cx="2121750" cy="2829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657" y="3926847"/>
            <a:ext cx="216024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74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–«День эколога»</a:t>
            </a:r>
          </a:p>
          <a:p>
            <a:pPr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Эколог көне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sm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8961"/>
            <a:ext cx="4932040" cy="36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6_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276" y="3768703"/>
            <a:ext cx="4139724" cy="310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125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день- 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ь вежливости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Рәхмәт көне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Фея-Вежливости-в-гостях-у-ребят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600551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201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день- «День творчества»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Иҗат 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Users\user\Desktop\d434b165-b2de-4e3f-a5bb-dc880eef44c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82453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f6bdab90-f28f-4f6e-99b3-bc58ab51a6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48549"/>
            <a:ext cx="3845707" cy="512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043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 день- «День талантов»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Сәләтлеләр 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077" y="4737733"/>
            <a:ext cx="3310537" cy="1864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4634"/>
            <a:ext cx="3129842" cy="41731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00808"/>
            <a:ext cx="3230363" cy="430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19672" y="99701"/>
            <a:ext cx="6912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 день- «День весёлых и находчивых»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Шаяннар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һәм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зирәкләр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C:\Users\user\Desktop\00cedd5c-3616-4a35-9fcf-711745d306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530"/>
            <a:ext cx="470452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27d0bdf7-90ed-420d-a34a-8a0aa9273d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098" y="1953549"/>
            <a:ext cx="3678339" cy="490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920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 день- 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здоровья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Сәламәтлек 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C:\Users\user\Desktop\c34852ac-16f2-409b-8433-3d0bb8109dc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4572000" cy="337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презентация\IMG_2398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0" r="-2491" b="10706"/>
          <a:stretch/>
        </p:blipFill>
        <p:spPr bwMode="auto">
          <a:xfrm>
            <a:off x="4932040" y="3933056"/>
            <a:ext cx="2078688" cy="259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резентация\IMG_2396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 b="18895"/>
          <a:stretch/>
        </p:blipFill>
        <p:spPr bwMode="auto">
          <a:xfrm>
            <a:off x="683568" y="260647"/>
            <a:ext cx="2369136" cy="248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презентация\IMG_2397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7" r="3857" b="10543"/>
          <a:stretch/>
        </p:blipFill>
        <p:spPr bwMode="auto">
          <a:xfrm>
            <a:off x="7092280" y="1630400"/>
            <a:ext cx="1949931" cy="258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751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 день-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«День ПДД»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«Юл 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йөрү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кагыйдәләре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E:\презентация\DfFokk1XcAEQFR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936"/>
            <a:ext cx="4032128" cy="302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резентация\5o8bYpPA7p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652" y="2852936"/>
            <a:ext cx="288225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64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 день- «День России»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Россия 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C:\Users\user\Desktop\38742786-b053-4a1b-a72c-9ab2ec6db0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096dfe31-83c8-4225-b9e6-dda48ad91dc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001" y="3347056"/>
            <a:ext cx="479999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418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48108430_1251538266_000224_det.pn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913"/>
            <a:ext cx="9144000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827088" y="333375"/>
            <a:ext cx="5761037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Monotype Corsiva" pitchFamily="66" charset="0"/>
              </a:rPr>
              <a:t>       </a:t>
            </a:r>
          </a:p>
          <a:p>
            <a:r>
              <a:rPr lang="ru-RU" dirty="0">
                <a:latin typeface="Monotype Corsiva" pitchFamily="66" charset="0"/>
              </a:rPr>
              <a:t>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пришкольных лагерей  - одна из интереснейших и важнейших форм работы с обучающимися во время  каникул. Основная миссия лагеря дневного пребывания - организация свободного времени детей, отдыха, их здоровья в летний период.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 Пришкольны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й 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оздоровительный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летний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лагерь «Гульбакча»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основан на базе  МБОУ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“Гимназия №2 им.М.Вахитова” г.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Набережные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Челны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отчетный период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июня по  30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июня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г. в летнем лагере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Гульбакча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отдохнуло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130 учащихся в том числе 20 детей в трудовом отряде.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539750" y="4076700"/>
            <a:ext cx="536416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dirty="0">
                <a:latin typeface="Monotype Corsiva" pitchFamily="66" charset="0"/>
              </a:rPr>
              <a:t> 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Лагерь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создан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реализации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каждого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полноценный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отдых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оздоровление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укрепление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удовлетворение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интересов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духовных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запросов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согласно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духовным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потребностям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школьного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возраста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5844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«День познаний»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Белем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2" name="Picture 4" descr="E:\презентация\z4YqrWx7G1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295081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презентация\tn_186442_125f58180ff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675" y="2178736"/>
            <a:ext cx="541480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609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11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«День веселья»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Көлке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5" name="Picture 3" descr="E:\презентация\WhatsApp Image 2021-06-01 at 11.11.4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73722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презентация\WhatsApp Image 2021-06-01 at 11.11.49 (2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95008"/>
            <a:ext cx="3275859" cy="436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978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12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«День сказки»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Әкиятләр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9" name="Picture 3" descr="E:\презентация\WhatsApp Image 2021-06-18 at 13.35.23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277"/>
            <a:ext cx="3791888" cy="284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презентация\WhatsApp Image 2021-06-18 at 13.35.2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2632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презентация\WhatsApp Image 2021-06-18 at 13.35.2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209" y="1646980"/>
            <a:ext cx="3744149" cy="28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презентация\WhatsApp Image 2021-06-18 at 13.35.26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283" y="4444650"/>
            <a:ext cx="3296685" cy="247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610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13 день- «Дружба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народов»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Халыклар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дуслыгы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E:\презентация\lageria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90644"/>
            <a:ext cx="3702161" cy="246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резентация\20180709_1041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220" y="270892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81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14 день- «День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музыки»</a:t>
            </a: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«Музыка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D:\презентация\улыбка 06.07.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347864" cy="251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wnloads\PHOTO-2021-06-24-12-38-15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580045"/>
            <a:ext cx="313234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PHOTO-2021-06-24-12-38-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56042"/>
            <a:ext cx="3168352" cy="422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809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«День памяти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Хәтер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Users\admin\Downloads\IMG_26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2" y="71661"/>
            <a:ext cx="4211960" cy="31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ownloads\IMG_25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94605"/>
            <a:ext cx="4961424" cy="372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ownloads\IMG_26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39" y="3591383"/>
            <a:ext cx="3636681" cy="272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137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день- «День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творчества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Иҗат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C:\Users\admin\Downloads\PHOTO-2021-06-24-12-38-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38"/>
            <a:ext cx="2610592" cy="34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ownloads\PHOTO-2021-06-18-13-35-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38875"/>
            <a:ext cx="3859871" cy="289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презентация\98e6034542a861d63f4725ca59c47cd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64" y="3580436"/>
            <a:ext cx="4235136" cy="317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137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день- «День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мудрости»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Зирәклек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C:\Users\admin\Downloads\PHOTO-2021-06-23-11-39-42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2" y="260648"/>
            <a:ext cx="4515966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ownloads\d722deb37127bae6ba3dde9f92185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3895696"/>
            <a:ext cx="4371927" cy="291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137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«День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радости»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Шатлык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C:\Users\admin\Downloads\день поцелуя 09.07.18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448" y="3058171"/>
            <a:ext cx="4933544" cy="374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ownloads\Повторюшк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18" y="-50693"/>
            <a:ext cx="4216586" cy="3073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7421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дружбы»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Дуслык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C:\Users\admin\Downloads\0106201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68296"/>
            <a:ext cx="511256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ownloads\лагер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85032"/>
            <a:ext cx="3851921" cy="288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44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042988" y="549275"/>
            <a:ext cx="7561262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реализации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задач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пришкольного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оздоровительного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лагеря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экскурсии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путешествия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соревнования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дискуссии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конкурсы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викторины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беседы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Благодаря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жизнь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ребят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лагере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стала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веселой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незабываемой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Они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дали  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возможность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каждому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ребенку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проявить 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свои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творческие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физические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и 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умственные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Разработан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  режим дня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учетом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санитарно-гигиенических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требований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физиологических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особенностей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разного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возраста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>
              <a:latin typeface="Monotype Corsiva" pitchFamily="66" charset="0"/>
            </a:endParaRPr>
          </a:p>
          <a:p>
            <a:r>
              <a:rPr lang="uk-UA" sz="2000" dirty="0">
                <a:latin typeface="Monotype Corsiva" pitchFamily="66" charset="0"/>
              </a:rPr>
              <a:t> </a:t>
            </a:r>
          </a:p>
          <a:p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0137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«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бантиков»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Бантиклар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1" name="Picture 3" descr="C:\Users\admin\Downloads\IMG_2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760" y="2627104"/>
            <a:ext cx="5474568" cy="410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ownloads\Rf5DFh-YT_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" y="-81189"/>
            <a:ext cx="3201592" cy="426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944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36" y="-62494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21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«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Закрытие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лагеря»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Лагерьне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ябу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194" name="Picture 2" descr="C:\Users\admin\Downloads\PHOTO-2021-06-24-12-38-10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51905"/>
            <a:ext cx="392190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ownloads\IMG_28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498" y="3438449"/>
            <a:ext cx="4157828" cy="311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387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1628800"/>
            <a:ext cx="87849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7771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042988" y="549275"/>
            <a:ext cx="756126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uk-UA" sz="2000" dirty="0"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0"/>
            <a:ext cx="7222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Оформление лагеря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E:\презентация\IMG_23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1" y="923331"/>
            <a:ext cx="3820946" cy="286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236" y="887829"/>
            <a:ext cx="1977260" cy="26363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976" y="2680320"/>
            <a:ext cx="3133260" cy="41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82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 descr="0_9ca17_24a24867_XL.pn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2888"/>
            <a:ext cx="10080625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925512" y="620688"/>
            <a:ext cx="691319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3455988" algn="l"/>
                <a:tab pos="5940425" algn="r"/>
              </a:tabLst>
            </a:pPr>
            <a:r>
              <a:rPr lang="uk-UA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РЕЖИМ  РАБОТ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uk-UA" sz="2400" b="1" dirty="0">
                <a:latin typeface="Times New Roman" pitchFamily="18" charset="0"/>
                <a:cs typeface="Calibri" pitchFamily="34" charset="0"/>
              </a:rPr>
              <a:t> </a:t>
            </a:r>
            <a:endParaRPr lang="ru-RU" sz="1000" dirty="0">
              <a:latin typeface="Times New Roman" pitchFamily="18" charset="0"/>
              <a:cs typeface="Calibri" pitchFamily="34" charset="0"/>
            </a:endParaRPr>
          </a:p>
          <a:p>
            <a:pPr algn="ctr" eaLnBrk="0" hangingPunct="0">
              <a:tabLst>
                <a:tab pos="3455988" algn="l"/>
                <a:tab pos="5940425" algn="r"/>
              </a:tabLst>
            </a:pPr>
            <a:r>
              <a:rPr lang="uk-UA" sz="2000" dirty="0" err="1">
                <a:latin typeface="Times New Roman" pitchFamily="18" charset="0"/>
                <a:cs typeface="Calibri" pitchFamily="34" charset="0"/>
              </a:rPr>
              <a:t>Пришк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2000" dirty="0" err="1">
                <a:latin typeface="Times New Roman" pitchFamily="18" charset="0"/>
                <a:cs typeface="Calibri" pitchFamily="34" charset="0"/>
              </a:rPr>
              <a:t>льного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оздоровительного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летнего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лагеря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cs typeface="Calibri" pitchFamily="34" charset="0"/>
              </a:rPr>
              <a:t>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Гульбакча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3455988" algn="l"/>
                <a:tab pos="5940425" algn="r"/>
              </a:tabLst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МБОУ “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Гимназия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№2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им.М.Вахитова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” г.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Набережные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Челны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779415"/>
              </p:ext>
            </p:extLst>
          </p:nvPr>
        </p:nvGraphicFramePr>
        <p:xfrm>
          <a:off x="1458555" y="2005683"/>
          <a:ext cx="5847104" cy="38404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85871"/>
                <a:gridCol w="3311791"/>
                <a:gridCol w="1949442"/>
              </a:tblGrid>
              <a:tr h="4597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Элементы режима дня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Пребывание детей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Прием детей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8.00 - 8.10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Утренняя зарядка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8.10 - 8.30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Утренняя линейка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8.30 - 8.40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525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Музыкальные занятия, подвижные игр</a:t>
                      </a: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свежем воздухе.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8.40 - 9.00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9.00 - 9.30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66314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«Твори! Выдумывай! Пробуй!» (занятия по интересам, кружки, подготовка к творческим мероприятиям, познавательные игры, конкурсы, мероприятия, праздники, беседы, экскурсии, двигательная активность).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9.30 – 12.30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Обед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12.30-13.00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Дневной сон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13.00 -15.00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Уборка в спальной комнате, свободное время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15.10 - 15.40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Полдник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15.40-16.00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Подвижные игры. Спортивные соревнования.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16.00 -16.45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Вечерняя линейка: итоги дня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16.50 -17.00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32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Уход домой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17.00 -17.15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947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88" y="13376"/>
            <a:ext cx="821213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718897"/>
              </p:ext>
            </p:extLst>
          </p:nvPr>
        </p:nvGraphicFramePr>
        <p:xfrm>
          <a:off x="285105" y="574497"/>
          <a:ext cx="8573789" cy="587184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21058"/>
                <a:gridCol w="2820262"/>
                <a:gridCol w="2932469"/>
              </a:tblGrid>
              <a:tr h="2711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01.06.21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“Здравствуй,лагерь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“Исәнме, лагерь”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9:30 </a:t>
                      </a: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Инструктаж ТБ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10.30 Подготовка к открытию лагеря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15.30-16.30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1.Час двигательной активности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2.Конкурс рисунков на асфальте “Я рисую счастливую Россию”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92" marR="5089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02.06.21</a:t>
                      </a: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эколога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Эколог көне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Коллейдоскоп. </a:t>
                      </a: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ОБЖ.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(1-5 отряд)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11:00 -12:30 Открытие лагеря ”Здравствуй, лагерь!”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( 1-5 отряд)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15.30-16.30  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“В ожидании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олимпийских игр”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Спротивно-развлекательная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92" marR="5089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03.06.21</a:t>
                      </a:r>
                      <a:r>
                        <a:rPr lang="tt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вежливости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Рәхмәт көне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09:30 Мини-пано “Единорог” – ДЮЦ №14 (1-2 отряд)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10:30 Мини-пано “Единорог” – ДЮЦ №14 (3,4,5 отряд)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15.30-16.30 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“Квест научно-технический”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Викторина “Устное народное творчество” на татарском языке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92" marR="50892" marT="0" marB="0"/>
                </a:tc>
              </a:tr>
              <a:tr h="2711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04.06.21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творчества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Иҗат көне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08:00 – 09:00 Бассейн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( 1,2,3 (0,5) отряд)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9.30-10.30 Мастер класс КЦ “Эврика” “Карандашная живопись”(4,5 отряд)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15.30-16.30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Инсценировка сказок в честь дня рождения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А.С.Пушкина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92" marR="508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07.06.21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талантов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Сәләтлеләр көне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08:00 – 09:00 Бассейн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(0,5), 4,5 отряд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9.30-10.30 Мастер класс КЦ “Эврика” “Карандашная живопись”(2,3 отряд)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“Мы разные, классные” – библиотека (1 от.)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 “Мы разные, классные” – библиотека. (2 от.)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 – 16.30 </a:t>
                      </a:r>
                      <a:r>
                        <a:rPr lang="tt-RU" sz="12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“Тайны здоровья” Встреча с фельдшером.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92" marR="508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08.06.21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весёлых и находчивых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Шаяннар һәм зирәкләр көне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09:30 –11:30  Планетарий  (1,2,3,4,5 отряд)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09:30 – Планетарий  (1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– Планетарий  (2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10:30 – Планетарий  (3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 – Планетарий  (4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11:30 – Планетарий  (5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09.30-11.30 “Веселые мультики”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15:30 –– 16.30 Коллейдоскоп (1-5 отряд)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92" marR="5089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542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393089"/>
              </p:ext>
            </p:extLst>
          </p:nvPr>
        </p:nvGraphicFramePr>
        <p:xfrm>
          <a:off x="379864" y="260648"/>
          <a:ext cx="8224584" cy="59678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06158"/>
                <a:gridCol w="2705395"/>
                <a:gridCol w="2813031"/>
              </a:tblGrid>
              <a:tr h="3250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здоровья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Сәламәтлек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10:00-12:00 “Как росинка радугой стала”спортивно-познавательная игра “Эврика” (1-5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09.15-9.45- Подвижные игры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15:30– 16.30 - Мини футбол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ПДД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Юл йөрү кагыйдәләре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“Мы разные, классные” – библиотека. (3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 “Мы разные, классные” – библиотека.  (4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Викторина ”Знаем правила движения, как таблицу умножения” ПДД (1,2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15:30– 16.30 1.Мини футбол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Викторина ”Знаем правила движения, как таблицу умножения” ПДД(3,4,5 отряды)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России     Россия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08:00-09:00Бассейн (1,2,3(0,5)отряд)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09:30 –11:30  ЦДТТ-5 Мастер класс “Катамаран” (1,2,3,4,5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09:30 – Мастер класс “Катамаран”  (1 отр)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– Мастер класс “Катамаран” (2 отр)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10:30 – Мастер класс “Катамаран” (3 отр)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 – Мастер класс “Катамаран”  (4 отр)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11:30 – Мастер класс “Катамаран” (5 отр)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15:30-16.30“День России” рисунок на асфальте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67" marR="42167" marT="0" marB="0"/>
                </a:tc>
              </a:tr>
              <a:tr h="2437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15.06.21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познаний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Белем көне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“Мы разные, классные” – библиотека. (5 отряд)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10:00-10:30Мастер класс КЦ “Эврика” “Карандашная живопись”(1 от.)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11.00 – Просмотр видеофильма “Пожарная безопасность”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13.00-15.00 Городская спартакиада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15:30 -16.30  Интерактивная  программа “Блогер хаус” “Нур”.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веселья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Көлке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10:00-11:00 </a:t>
                      </a: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“В страну транспорта”  - Эврика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(1-5 отряд) ПДД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11.00- 12.00 Веселые старты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15:30 -16.30  “Цветы и Мы” конкурс между отрядами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67" marR="421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17.06.21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сказки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Әкиятләр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“Гости из космоса” – ДК Камаз.  (5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9:00-12:20 БИЦ №1 “Праздничный парад загадок, викторин, шарад” (1-4 отряды)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Инсценировка народных сказок. Конкурс между отрядами.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15:30 -16.30  Роботлар.ДД-гид.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67" marR="421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04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20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411362"/>
              </p:ext>
            </p:extLst>
          </p:nvPr>
        </p:nvGraphicFramePr>
        <p:xfrm>
          <a:off x="755576" y="188640"/>
          <a:ext cx="7776864" cy="59046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58842"/>
                <a:gridCol w="2558122"/>
                <a:gridCol w="2659900"/>
              </a:tblGrid>
              <a:tr h="33008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Дружба народов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Халыклар дуслыгы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08:00 – 09:00 Бассейн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(0,5), 4,5 отряд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10:00-11:00  </a:t>
                      </a: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Коллейдоскоп. ПДД (1-5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15.30-16.30 Летнее развлекательное мероприятие “Букет лета”. Конкурс рисунков и поделок.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3177" marR="131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музыки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08:00 – 09:00 Бассейн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( 1,2,3 (0,5) отряд</a:t>
                      </a: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9.00-12.20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ЦДТТ-5 Мастер класс“Шкатулка”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9.00-12.20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БИЦ №1 “Тылсымлы әкиятләр илендә”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Творческий конкурс “Алло, мы ищем таланты”.</a:t>
                      </a:r>
                      <a:endParaRPr lang="ru-RU" sz="11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r>
                        <a:rPr lang="tt-RU" sz="1200" b="1" dirty="0" smtClean="0">
                          <a:effectLst/>
                          <a:latin typeface="Times New Roman"/>
                          <a:ea typeface="Times New Roman"/>
                        </a:rPr>
                        <a:t>15:30</a:t>
                      </a:r>
                      <a:r>
                        <a:rPr lang="tt-RU" sz="1200" dirty="0" smtClean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t-RU" sz="1200" b="1" dirty="0" smtClean="0">
                          <a:effectLst/>
                          <a:latin typeface="Times New Roman"/>
                          <a:ea typeface="Times New Roman"/>
                        </a:rPr>
                        <a:t>16.30  </a:t>
                      </a:r>
                      <a:r>
                        <a:rPr lang="tt-RU" sz="1200" dirty="0" smtClean="0">
                          <a:effectLst/>
                          <a:latin typeface="Times New Roman"/>
                          <a:ea typeface="Times New Roman"/>
                        </a:rPr>
                        <a:t>“Нур” Тематическая литературная музыкальная постановка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3177" marR="131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22.06.21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памяти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Хәтер көне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09:30 – “Пиратская вечеринка” камерный театр.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10:30-11:30- “Мы с тобой войны не знали” – конкурс рисунков.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11.30-12.15“Дети пионеры” устный журнал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 –16.30   1</a:t>
                      </a:r>
                      <a:r>
                        <a:rPr lang="tt-RU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Эвокуация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2.”В ожидании олимпийских игр” ГТО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70" marR="17570" marT="8785" marB="8785"/>
                </a:tc>
              </a:tr>
              <a:tr h="2603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23.06.21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творчества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Иҗат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9:00-12:20 Фоторамка. ЦДТТ№5 (1,2,3,4,5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09.30-11.30 “Веселые мультики” Тукай әкиятләре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 – 16.30 1.Пионербол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2.”Мы против плохих привычек” Защита плакатов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3177" marR="131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24.06.21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мудрости Зирәклек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9:00- Самолёт. ЦДТТ№5 (3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9:30 - Самолёт .ЦДТТ№5 (4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10:00 - Самолёт. ЦДТТ№5 (5 отряд)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9.30-12.00 Игры по интересам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15:30 – 16.30  “Экологический следопыт” – Коллейдоскоп.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3177" marR="131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25.06.21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радости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Шатлык көне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08:00 – 09:00 Бассейн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(0,5), 4,5 отряд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– “На всех парусах лета”. Эврика.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11.00-12.00 </a:t>
                      </a:r>
                      <a:r>
                        <a:rPr lang="tt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 “Антитеррор”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07390" algn="l"/>
                        </a:tabLs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 – 16.30  Перестрелка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3177" marR="131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332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20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959923"/>
              </p:ext>
            </p:extLst>
          </p:nvPr>
        </p:nvGraphicFramePr>
        <p:xfrm>
          <a:off x="611560" y="260648"/>
          <a:ext cx="7776864" cy="54726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58844"/>
                <a:gridCol w="2558122"/>
                <a:gridCol w="2659898"/>
              </a:tblGrid>
              <a:tr h="5472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28.06.21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дружбы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Дуслык көне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08:00 – 09:00 Бассейн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( 1,2,3 (0,5) отряд)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09:30-10:30 – “Не нужна мне ваша каша” - Камерный театр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15:30 –16.30   “Казаки разбойники” игра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29.06.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бантиков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Бантиклар көне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9:00-12.20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ЦДТТ№5 “Чайный домик”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09:00 –  “Чайный домик”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(1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9:40 – “Чайный домик”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10:20 –“Чайный домик”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(3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 –“Чайный домик”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11:40 – “Чайный домик”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(5 отр)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9.30-12.00 Творческий конкурс “Язык живая душа народа”. Стихи татарских поэтов.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15:30 -16.30  Конкурс “День бантиков”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30.06.21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Закрытие лагеря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Лагерьне ябу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09:30-10:30 – “Научный квест”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11.00-12.15 Подвижные игры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15.30-16.30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 двигательной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активности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8627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1539</Words>
  <Application>Microsoft Office PowerPoint</Application>
  <PresentationFormat>Экран (4:3)</PresentationFormat>
  <Paragraphs>351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2021-06-30T06:48:57Z</dcterms:created>
  <dcterms:modified xsi:type="dcterms:W3CDTF">2021-06-30T07:50:28Z</dcterms:modified>
</cp:coreProperties>
</file>